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59" autoAdjust="0"/>
    <p:restoredTop sz="94660"/>
  </p:normalViewPr>
  <p:slideViewPr>
    <p:cSldViewPr snapToGrid="0">
      <p:cViewPr>
        <p:scale>
          <a:sx n="70" d="100"/>
          <a:sy n="70" d="100"/>
        </p:scale>
        <p:origin x="-582" y="-180"/>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8509564-4035-4C5E-AE0A-145FADE91FD0}" type="datetimeFigureOut">
              <a:rPr lang="en-US" smtClean="0"/>
              <a:t>10/15/2020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5DF65FF-D7CC-4BA0-A208-4FF93A8D90A3}" type="slidenum">
              <a:rPr lang="en-US" smtClean="0"/>
              <a:t>‹#›</a:t>
            </a:fld>
            <a:endParaRPr lang="en-US" dirty="0"/>
          </a:p>
        </p:txBody>
      </p:sp>
    </p:spTree>
    <p:extLst>
      <p:ext uri="{BB962C8B-B14F-4D97-AF65-F5344CB8AC3E}">
        <p14:creationId xmlns:p14="http://schemas.microsoft.com/office/powerpoint/2010/main" val="24721675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509564-4035-4C5E-AE0A-145FADE91FD0}" type="datetimeFigureOut">
              <a:rPr lang="en-US" smtClean="0"/>
              <a:t>10/15/2020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5DF65FF-D7CC-4BA0-A208-4FF93A8D90A3}" type="slidenum">
              <a:rPr lang="en-US" smtClean="0"/>
              <a:t>‹#›</a:t>
            </a:fld>
            <a:endParaRPr lang="en-US" dirty="0"/>
          </a:p>
        </p:txBody>
      </p:sp>
    </p:spTree>
    <p:extLst>
      <p:ext uri="{BB962C8B-B14F-4D97-AF65-F5344CB8AC3E}">
        <p14:creationId xmlns:p14="http://schemas.microsoft.com/office/powerpoint/2010/main" val="22022846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8509564-4035-4C5E-AE0A-145FADE91FD0}" type="datetimeFigureOut">
              <a:rPr lang="en-US" smtClean="0"/>
              <a:t>10/15/2020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5DF65FF-D7CC-4BA0-A208-4FF93A8D90A3}" type="slidenum">
              <a:rPr lang="en-US" smtClean="0"/>
              <a:t>‹#›</a:t>
            </a:fld>
            <a:endParaRPr lang="en-US" dirty="0"/>
          </a:p>
        </p:txBody>
      </p:sp>
    </p:spTree>
    <p:extLst>
      <p:ext uri="{BB962C8B-B14F-4D97-AF65-F5344CB8AC3E}">
        <p14:creationId xmlns:p14="http://schemas.microsoft.com/office/powerpoint/2010/main" val="5771194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8509564-4035-4C5E-AE0A-145FADE91FD0}" type="datetimeFigureOut">
              <a:rPr lang="en-US" smtClean="0"/>
              <a:t>10/15/2020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5DF65FF-D7CC-4BA0-A208-4FF93A8D90A3}" type="slidenum">
              <a:rPr lang="en-US" smtClean="0"/>
              <a:t>‹#›</a:t>
            </a:fld>
            <a:endParaRPr lang="en-US" dirty="0"/>
          </a:p>
        </p:txBody>
      </p:sp>
    </p:spTree>
    <p:extLst>
      <p:ext uri="{BB962C8B-B14F-4D97-AF65-F5344CB8AC3E}">
        <p14:creationId xmlns:p14="http://schemas.microsoft.com/office/powerpoint/2010/main" val="26347605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8509564-4035-4C5E-AE0A-145FADE91FD0}" type="datetimeFigureOut">
              <a:rPr lang="en-US" smtClean="0"/>
              <a:t>10/15/2020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5DF65FF-D7CC-4BA0-A208-4FF93A8D90A3}" type="slidenum">
              <a:rPr lang="en-US" smtClean="0"/>
              <a:t>‹#›</a:t>
            </a:fld>
            <a:endParaRPr lang="en-US" dirty="0"/>
          </a:p>
        </p:txBody>
      </p:sp>
    </p:spTree>
    <p:extLst>
      <p:ext uri="{BB962C8B-B14F-4D97-AF65-F5344CB8AC3E}">
        <p14:creationId xmlns:p14="http://schemas.microsoft.com/office/powerpoint/2010/main" val="16964480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8509564-4035-4C5E-AE0A-145FADE91FD0}" type="datetimeFigureOut">
              <a:rPr lang="en-US" smtClean="0"/>
              <a:t>10/15/2020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5DF65FF-D7CC-4BA0-A208-4FF93A8D90A3}" type="slidenum">
              <a:rPr lang="en-US" smtClean="0"/>
              <a:t>‹#›</a:t>
            </a:fld>
            <a:endParaRPr lang="en-US" dirty="0"/>
          </a:p>
        </p:txBody>
      </p:sp>
    </p:spTree>
    <p:extLst>
      <p:ext uri="{BB962C8B-B14F-4D97-AF65-F5344CB8AC3E}">
        <p14:creationId xmlns:p14="http://schemas.microsoft.com/office/powerpoint/2010/main" val="34093373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509564-4035-4C5E-AE0A-145FADE91FD0}" type="datetimeFigureOut">
              <a:rPr lang="en-US" smtClean="0"/>
              <a:t>10/15/2020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5DF65FF-D7CC-4BA0-A208-4FF93A8D90A3}" type="slidenum">
              <a:rPr lang="en-US" smtClean="0"/>
              <a:t>‹#›</a:t>
            </a:fld>
            <a:endParaRPr lang="en-US" dirty="0"/>
          </a:p>
        </p:txBody>
      </p:sp>
    </p:spTree>
    <p:extLst>
      <p:ext uri="{BB962C8B-B14F-4D97-AF65-F5344CB8AC3E}">
        <p14:creationId xmlns:p14="http://schemas.microsoft.com/office/powerpoint/2010/main" val="35609118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8509564-4035-4C5E-AE0A-145FADE91FD0}" type="datetimeFigureOut">
              <a:rPr lang="en-US" smtClean="0"/>
              <a:t>10/15/2020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5DF65FF-D7CC-4BA0-A208-4FF93A8D90A3}" type="slidenum">
              <a:rPr lang="en-US" smtClean="0"/>
              <a:t>‹#›</a:t>
            </a:fld>
            <a:endParaRPr lang="en-US" dirty="0"/>
          </a:p>
        </p:txBody>
      </p:sp>
    </p:spTree>
    <p:extLst>
      <p:ext uri="{BB962C8B-B14F-4D97-AF65-F5344CB8AC3E}">
        <p14:creationId xmlns:p14="http://schemas.microsoft.com/office/powerpoint/2010/main" val="25539803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8509564-4035-4C5E-AE0A-145FADE91FD0}" type="datetimeFigureOut">
              <a:rPr lang="en-US" smtClean="0"/>
              <a:t>10/15/2020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5DF65FF-D7CC-4BA0-A208-4FF93A8D90A3}" type="slidenum">
              <a:rPr lang="en-US" smtClean="0"/>
              <a:t>‹#›</a:t>
            </a:fld>
            <a:endParaRPr lang="en-US" dirty="0"/>
          </a:p>
        </p:txBody>
      </p:sp>
    </p:spTree>
    <p:extLst>
      <p:ext uri="{BB962C8B-B14F-4D97-AF65-F5344CB8AC3E}">
        <p14:creationId xmlns:p14="http://schemas.microsoft.com/office/powerpoint/2010/main" val="1849291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509564-4035-4C5E-AE0A-145FADE91FD0}" type="datetimeFigureOut">
              <a:rPr lang="en-US" smtClean="0"/>
              <a:t>10/15/2020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5DF65FF-D7CC-4BA0-A208-4FF93A8D90A3}" type="slidenum">
              <a:rPr lang="en-US" smtClean="0"/>
              <a:t>‹#›</a:t>
            </a:fld>
            <a:endParaRPr lang="en-US" dirty="0"/>
          </a:p>
        </p:txBody>
      </p:sp>
    </p:spTree>
    <p:extLst>
      <p:ext uri="{BB962C8B-B14F-4D97-AF65-F5344CB8AC3E}">
        <p14:creationId xmlns:p14="http://schemas.microsoft.com/office/powerpoint/2010/main" val="27520695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509564-4035-4C5E-AE0A-145FADE91FD0}" type="datetimeFigureOut">
              <a:rPr lang="en-US" smtClean="0"/>
              <a:t>10/15/2020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5DF65FF-D7CC-4BA0-A208-4FF93A8D90A3}" type="slidenum">
              <a:rPr lang="en-US" smtClean="0"/>
              <a:t>‹#›</a:t>
            </a:fld>
            <a:endParaRPr lang="en-US" dirty="0"/>
          </a:p>
        </p:txBody>
      </p:sp>
    </p:spTree>
    <p:extLst>
      <p:ext uri="{BB962C8B-B14F-4D97-AF65-F5344CB8AC3E}">
        <p14:creationId xmlns:p14="http://schemas.microsoft.com/office/powerpoint/2010/main" val="16457618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509564-4035-4C5E-AE0A-145FADE91FD0}" type="datetimeFigureOut">
              <a:rPr lang="en-US" smtClean="0"/>
              <a:t>10/15/2020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DF65FF-D7CC-4BA0-A208-4FF93A8D90A3}" type="slidenum">
              <a:rPr lang="en-US" smtClean="0"/>
              <a:t>‹#›</a:t>
            </a:fld>
            <a:endParaRPr lang="en-US" dirty="0"/>
          </a:p>
        </p:txBody>
      </p:sp>
    </p:spTree>
    <p:extLst>
      <p:ext uri="{BB962C8B-B14F-4D97-AF65-F5344CB8AC3E}">
        <p14:creationId xmlns:p14="http://schemas.microsoft.com/office/powerpoint/2010/main" val="10832096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4000" b="1" dirty="0">
                <a:latin typeface="Times New Roman" pitchFamily="18" charset="0"/>
                <a:cs typeface="Times New Roman" pitchFamily="18" charset="0"/>
              </a:rPr>
              <a:t>Trauma in Adolescents Facing Homelessness</a:t>
            </a:r>
            <a:br>
              <a:rPr lang="en-US" sz="4000" b="1" dirty="0">
                <a:latin typeface="Times New Roman" pitchFamily="18" charset="0"/>
                <a:cs typeface="Times New Roman" pitchFamily="18" charset="0"/>
              </a:rPr>
            </a:br>
            <a:r>
              <a:rPr lang="en-US" sz="4000" b="1" dirty="0">
                <a:latin typeface="Times New Roman" pitchFamily="18" charset="0"/>
                <a:cs typeface="Times New Roman" pitchFamily="18" charset="0"/>
              </a:rPr>
              <a:t>Introduction </a:t>
            </a:r>
            <a:br>
              <a:rPr lang="en-US" sz="4000" b="1" dirty="0">
                <a:latin typeface="Times New Roman" pitchFamily="18" charset="0"/>
                <a:cs typeface="Times New Roman" pitchFamily="18" charset="0"/>
              </a:rPr>
            </a:br>
            <a:endParaRPr lang="en-US" sz="40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marL="0" indent="0">
              <a:buNone/>
            </a:pPr>
            <a:r>
              <a:rPr lang="en-US" b="1" i="1" dirty="0">
                <a:latin typeface="Times New Roman" pitchFamily="18" charset="0"/>
                <a:cs typeface="Times New Roman" pitchFamily="18" charset="0"/>
              </a:rPr>
              <a:t>Statement of the </a:t>
            </a:r>
            <a:r>
              <a:rPr lang="en-US" b="1" i="1" dirty="0" smtClean="0">
                <a:latin typeface="Times New Roman" pitchFamily="18" charset="0"/>
                <a:cs typeface="Times New Roman" pitchFamily="18" charset="0"/>
              </a:rPr>
              <a:t>problem</a:t>
            </a:r>
          </a:p>
          <a:p>
            <a:pPr marL="0" indent="0">
              <a:buNone/>
            </a:pPr>
            <a:r>
              <a:rPr lang="en-US" dirty="0">
                <a:latin typeface="Times New Roman" pitchFamily="18" charset="0"/>
                <a:cs typeface="Times New Roman" pitchFamily="18" charset="0"/>
              </a:rPr>
              <a:t> Trauma in Adolescents facing homelessness is a concern because it affects their lives negatively, thus interventions to remove them from the streets and proper care should be established for the development of a healthy community.</a:t>
            </a:r>
            <a:endParaRPr lang="en-US" b="1" i="1" dirty="0">
              <a:latin typeface="Times New Roman" pitchFamily="18" charset="0"/>
              <a:cs typeface="Times New Roman" pitchFamily="18" charset="0"/>
            </a:endParaRPr>
          </a:p>
          <a:p>
            <a:endParaRPr lang="en-US" dirty="0"/>
          </a:p>
        </p:txBody>
      </p:sp>
    </p:spTree>
    <p:extLst>
      <p:ext uri="{BB962C8B-B14F-4D97-AF65-F5344CB8AC3E}">
        <p14:creationId xmlns:p14="http://schemas.microsoft.com/office/powerpoint/2010/main" val="38704447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itchFamily="18" charset="0"/>
                <a:cs typeface="Times New Roman" panose="02020603050405020304" pitchFamily="18" charset="0"/>
              </a:rPr>
              <a:t>Description of the interventions</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r>
              <a:rPr lang="en-US" dirty="0">
                <a:latin typeface="Times New Roman" pitchFamily="18" charset="0"/>
                <a:cs typeface="Times New Roman" pitchFamily="18" charset="0"/>
              </a:rPr>
              <a:t>The adolescents in the streets are likely to have trauma because of the problems they pass through due to a lack of homes. </a:t>
            </a:r>
            <a:endParaRPr lang="en-US" dirty="0" smtClean="0">
              <a:latin typeface="Times New Roman" pitchFamily="18" charset="0"/>
              <a:cs typeface="Times New Roman" pitchFamily="18" charset="0"/>
            </a:endParaRPr>
          </a:p>
          <a:p>
            <a:r>
              <a:rPr lang="en-US" dirty="0">
                <a:latin typeface="Times New Roman" pitchFamily="18" charset="0"/>
                <a:cs typeface="Times New Roman" pitchFamily="18" charset="0"/>
              </a:rPr>
              <a:t>They pass through various problems such as violence, rape, witness to a crime, lack of a place to sleep, and forced crime with drug abuse. </a:t>
            </a:r>
            <a:endParaRPr lang="en-US" dirty="0" smtClean="0">
              <a:latin typeface="Times New Roman" pitchFamily="18" charset="0"/>
              <a:cs typeface="Times New Roman" pitchFamily="18" charset="0"/>
            </a:endParaRPr>
          </a:p>
          <a:p>
            <a:r>
              <a:rPr lang="en-US" dirty="0">
                <a:latin typeface="Times New Roman" pitchFamily="18" charset="0"/>
                <a:cs typeface="Times New Roman" pitchFamily="18" charset="0"/>
              </a:rPr>
              <a:t>They are likely to have deviance behaviors that may relate to past traumas which can affect their lives and for the community at large</a:t>
            </a:r>
            <a:r>
              <a:rPr lang="en-US" dirty="0" smtClean="0">
                <a:latin typeface="Times New Roman" pitchFamily="18" charset="0"/>
                <a:cs typeface="Times New Roman" pitchFamily="18" charset="0"/>
              </a:rPr>
              <a:t>.</a:t>
            </a:r>
          </a:p>
          <a:p>
            <a:r>
              <a:rPr lang="en-US" dirty="0">
                <a:latin typeface="Times New Roman" pitchFamily="18" charset="0"/>
                <a:cs typeface="Times New Roman" pitchFamily="18" charset="0"/>
              </a:rPr>
              <a:t>Programs to remove them from the streets and counseling should be developed by government and non-governmental organizations</a:t>
            </a:r>
            <a:r>
              <a:rPr lang="en-US" dirty="0" smtClean="0">
                <a:latin typeface="Times New Roman" pitchFamily="18" charset="0"/>
                <a:cs typeface="Times New Roman" pitchFamily="18" charset="0"/>
              </a:rPr>
              <a:t>.</a:t>
            </a:r>
          </a:p>
          <a:p>
            <a:r>
              <a:rPr lang="en-US" dirty="0">
                <a:latin typeface="Times New Roman" pitchFamily="18" charset="0"/>
                <a:cs typeface="Times New Roman" pitchFamily="18" charset="0"/>
              </a:rPr>
              <a:t>They should be provided places to stay and others taken into the jobs that can help them earn a living. </a:t>
            </a:r>
            <a:endParaRPr lang="en-US"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23762534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Times New Roman" pitchFamily="18" charset="0"/>
                <a:cs typeface="Times New Roman" pitchFamily="18" charset="0"/>
              </a:rPr>
              <a:t>Logic </a:t>
            </a:r>
            <a:r>
              <a:rPr lang="en-US" b="1" dirty="0" smtClean="0">
                <a:latin typeface="Times New Roman" pitchFamily="18" charset="0"/>
                <a:cs typeface="Times New Roman" pitchFamily="18" charset="0"/>
              </a:rPr>
              <a:t>Mode</a:t>
            </a:r>
            <a:br>
              <a:rPr lang="en-US" b="1" dirty="0" smtClean="0">
                <a:latin typeface="Times New Roman" pitchFamily="18" charset="0"/>
                <a:cs typeface="Times New Roman" pitchFamily="18" charset="0"/>
              </a:rPr>
            </a:br>
            <a:r>
              <a:rPr lang="en-US" sz="2800" b="1" i="1" dirty="0" smtClean="0">
                <a:latin typeface="Times New Roman" pitchFamily="18" charset="0"/>
                <a:cs typeface="Times New Roman" pitchFamily="18" charset="0"/>
              </a:rPr>
              <a:t>Input</a:t>
            </a:r>
            <a:r>
              <a:rPr lang="en-US" b="1" dirty="0" smtClean="0">
                <a:latin typeface="Times New Roman" pitchFamily="18" charset="0"/>
                <a:cs typeface="Times New Roman" pitchFamily="18" charset="0"/>
              </a:rPr>
              <a:t>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a:xfrm>
            <a:off x="838200" y="1825625"/>
            <a:ext cx="10515600" cy="3335311"/>
          </a:xfrm>
        </p:spPr>
        <p:txBody>
          <a:bodyPr>
            <a:normAutofit/>
          </a:bodyPr>
          <a:lstStyle/>
          <a:p>
            <a:r>
              <a:rPr lang="en-US" dirty="0">
                <a:latin typeface="Times New Roman" pitchFamily="18" charset="0"/>
                <a:cs typeface="Times New Roman" pitchFamily="18" charset="0"/>
              </a:rPr>
              <a:t>The best program to help homeless adolescents is by providing self-help programs at the community level such as guiding and counseling, youth empowerment programs, and provision of places that can serve as their homes</a:t>
            </a:r>
            <a:r>
              <a:rPr lang="en-US" dirty="0" smtClean="0">
                <a:latin typeface="Times New Roman" pitchFamily="18" charset="0"/>
                <a:cs typeface="Times New Roman" pitchFamily="18" charset="0"/>
              </a:rPr>
              <a:t>.</a:t>
            </a:r>
          </a:p>
          <a:p>
            <a:r>
              <a:rPr lang="en-US" dirty="0">
                <a:latin typeface="Times New Roman" pitchFamily="18" charset="0"/>
                <a:cs typeface="Times New Roman" pitchFamily="18" charset="0"/>
              </a:rPr>
              <a:t>These can only be done if the communities can volunteer with help of the government and NGOs can provide proper funding for programs and other essential things to help them.</a:t>
            </a:r>
            <a:endParaRPr lang="en-US" dirty="0" smtClean="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spTree>
    <p:extLst>
      <p:ext uri="{BB962C8B-B14F-4D97-AF65-F5344CB8AC3E}">
        <p14:creationId xmlns:p14="http://schemas.microsoft.com/office/powerpoint/2010/main" val="29127780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i="1" dirty="0" smtClean="0">
                <a:latin typeface="Times New Roman" pitchFamily="18" charset="0"/>
                <a:cs typeface="Times New Roman" pitchFamily="18" charset="0"/>
              </a:rPr>
              <a:t>Out put </a:t>
            </a:r>
            <a:endParaRPr lang="en-US" b="1" i="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a:latin typeface="Times New Roman" pitchFamily="18" charset="0"/>
                <a:cs typeface="Times New Roman" pitchFamily="18" charset="0"/>
              </a:rPr>
              <a:t>Provision of free guide and counseling offices at the community </a:t>
            </a:r>
            <a:r>
              <a:rPr lang="en-US" dirty="0" smtClean="0">
                <a:latin typeface="Times New Roman" pitchFamily="18" charset="0"/>
                <a:cs typeface="Times New Roman" pitchFamily="18" charset="0"/>
              </a:rPr>
              <a:t>level</a:t>
            </a:r>
          </a:p>
          <a:p>
            <a:r>
              <a:rPr lang="en-US" dirty="0">
                <a:latin typeface="Times New Roman" pitchFamily="18" charset="0"/>
                <a:cs typeface="Times New Roman" pitchFamily="18" charset="0"/>
              </a:rPr>
              <a:t>Provision of the facilities that can be used as homes by </a:t>
            </a:r>
            <a:r>
              <a:rPr lang="en-US" dirty="0" smtClean="0">
                <a:latin typeface="Times New Roman" pitchFamily="18" charset="0"/>
                <a:cs typeface="Times New Roman" pitchFamily="18" charset="0"/>
              </a:rPr>
              <a:t>homeless</a:t>
            </a:r>
          </a:p>
          <a:p>
            <a:r>
              <a:rPr lang="en-US" dirty="0">
                <a:latin typeface="Times New Roman" pitchFamily="18" charset="0"/>
                <a:cs typeface="Times New Roman" pitchFamily="18" charset="0"/>
              </a:rPr>
              <a:t>Empowerment causes such as carpentry, hairdressing, mechanics, and painting should be provided to the community without </a:t>
            </a:r>
            <a:r>
              <a:rPr lang="en-US" dirty="0" smtClean="0">
                <a:latin typeface="Times New Roman" pitchFamily="18" charset="0"/>
                <a:cs typeface="Times New Roman" pitchFamily="18" charset="0"/>
              </a:rPr>
              <a:t>charges</a:t>
            </a:r>
          </a:p>
          <a:p>
            <a:r>
              <a:rPr lang="en-US" dirty="0">
                <a:latin typeface="Times New Roman" pitchFamily="18" charset="0"/>
                <a:cs typeface="Times New Roman" pitchFamily="18" charset="0"/>
              </a:rPr>
              <a:t>Programs to empower their talents such as music and sports competition </a:t>
            </a:r>
            <a:endParaRPr lang="en-US" dirty="0" smtClean="0"/>
          </a:p>
          <a:p>
            <a:endParaRPr lang="en-US" dirty="0" smtClean="0"/>
          </a:p>
          <a:p>
            <a:pPr marL="0" indent="0">
              <a:buNone/>
            </a:pPr>
            <a:endParaRPr lang="en-US" dirty="0" smtClean="0"/>
          </a:p>
        </p:txBody>
      </p:sp>
    </p:spTree>
    <p:extLst>
      <p:ext uri="{BB962C8B-B14F-4D97-AF65-F5344CB8AC3E}">
        <p14:creationId xmlns:p14="http://schemas.microsoft.com/office/powerpoint/2010/main" val="10545945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i="1" dirty="0" smtClean="0">
                <a:latin typeface="Times New Roman" pitchFamily="18" charset="0"/>
                <a:cs typeface="Times New Roman" pitchFamily="18" charset="0"/>
              </a:rPr>
              <a:t>Outcomes </a:t>
            </a:r>
            <a:endParaRPr lang="en-US" b="1" i="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a:latin typeface="Times New Roman" pitchFamily="18" charset="0"/>
                <a:cs typeface="Times New Roman" pitchFamily="18" charset="0"/>
              </a:rPr>
              <a:t>Through guidance and counseling, many homeless adolescents will walk past the trauma they </a:t>
            </a:r>
            <a:r>
              <a:rPr lang="en-US" dirty="0" smtClean="0">
                <a:latin typeface="Times New Roman" pitchFamily="18" charset="0"/>
                <a:cs typeface="Times New Roman" pitchFamily="18" charset="0"/>
              </a:rPr>
              <a:t>face</a:t>
            </a:r>
          </a:p>
          <a:p>
            <a:r>
              <a:rPr lang="en-US" dirty="0">
                <a:latin typeface="Times New Roman" pitchFamily="18" charset="0"/>
                <a:cs typeface="Times New Roman" pitchFamily="18" charset="0"/>
              </a:rPr>
              <a:t>Homes to shelter the adolescents that are homeless will  help to reduce the traumatizing events they may pass through in the </a:t>
            </a:r>
            <a:r>
              <a:rPr lang="en-US" dirty="0" smtClean="0">
                <a:latin typeface="Times New Roman" pitchFamily="18" charset="0"/>
                <a:cs typeface="Times New Roman" pitchFamily="18" charset="0"/>
              </a:rPr>
              <a:t>streets</a:t>
            </a:r>
          </a:p>
          <a:p>
            <a:r>
              <a:rPr lang="en-US" dirty="0">
                <a:latin typeface="Times New Roman" pitchFamily="18" charset="0"/>
                <a:cs typeface="Times New Roman" pitchFamily="18" charset="0"/>
              </a:rPr>
              <a:t>Empowerment causes will help homeless adolescents to easily find jobs or start jobs that can help them find a place to live like a </a:t>
            </a:r>
            <a:r>
              <a:rPr lang="en-US" dirty="0" smtClean="0">
                <a:latin typeface="Times New Roman" pitchFamily="18" charset="0"/>
                <a:cs typeface="Times New Roman" pitchFamily="18" charset="0"/>
              </a:rPr>
              <a:t>home</a:t>
            </a:r>
          </a:p>
          <a:p>
            <a:r>
              <a:rPr lang="en-US" dirty="0">
                <a:latin typeface="Times New Roman" pitchFamily="18" charset="0"/>
                <a:cs typeface="Times New Roman" pitchFamily="18" charset="0"/>
              </a:rPr>
              <a:t>E</a:t>
            </a:r>
            <a:r>
              <a:rPr lang="en-US" dirty="0" smtClean="0">
                <a:latin typeface="Times New Roman" pitchFamily="18" charset="0"/>
                <a:cs typeface="Times New Roman" pitchFamily="18" charset="0"/>
              </a:rPr>
              <a:t>mpowerment </a:t>
            </a:r>
            <a:r>
              <a:rPr lang="en-US" dirty="0">
                <a:latin typeface="Times New Roman" pitchFamily="18" charset="0"/>
                <a:cs typeface="Times New Roman" pitchFamily="18" charset="0"/>
              </a:rPr>
              <a:t>of their talents can help them find money through their talents  that can help them find homes to reduce streets trauma</a:t>
            </a:r>
            <a:endParaRPr lang="en-US" dirty="0"/>
          </a:p>
        </p:txBody>
      </p:sp>
    </p:spTree>
    <p:extLst>
      <p:ext uri="{BB962C8B-B14F-4D97-AF65-F5344CB8AC3E}">
        <p14:creationId xmlns:p14="http://schemas.microsoft.com/office/powerpoint/2010/main" val="12350660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8488C4"/>
            </a:gs>
            <a:gs pos="53000">
              <a:srgbClr val="D4DEFF"/>
            </a:gs>
            <a:gs pos="83000">
              <a:srgbClr val="D4DEFF"/>
            </a:gs>
            <a:gs pos="100000">
              <a:srgbClr val="96AB94"/>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itchFamily="18" charset="0"/>
                <a:cs typeface="Times New Roman" pitchFamily="18" charset="0"/>
              </a:rPr>
              <a:t>Literature </a:t>
            </a:r>
            <a:r>
              <a:rPr lang="en-US" b="1" dirty="0" smtClean="0">
                <a:latin typeface="Times New Roman" pitchFamily="18" charset="0"/>
                <a:cs typeface="Times New Roman" pitchFamily="18" charset="0"/>
              </a:rPr>
              <a:t>Review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10000"/>
          </a:bodyPr>
          <a:lstStyle/>
          <a:p>
            <a:r>
              <a:rPr lang="en-US" dirty="0">
                <a:latin typeface="Times New Roman" pitchFamily="18" charset="0"/>
                <a:cs typeface="Times New Roman" pitchFamily="18" charset="0"/>
              </a:rPr>
              <a:t>The homeless adolescence are faced with many problems on the streets that make them traumatized </a:t>
            </a:r>
            <a:endParaRPr lang="en-US" dirty="0" smtClean="0">
              <a:latin typeface="Times New Roman" pitchFamily="18" charset="0"/>
              <a:cs typeface="Times New Roman" pitchFamily="18" charset="0"/>
            </a:endParaRPr>
          </a:p>
          <a:p>
            <a:r>
              <a:rPr lang="en-US" dirty="0">
                <a:latin typeface="Times New Roman" pitchFamily="18" charset="0"/>
                <a:cs typeface="Times New Roman" pitchFamily="18" charset="0"/>
              </a:rPr>
              <a:t>Due to this traumas, they are likely to engage in criminal activities or drug abuse which affects there future lives or the community around </a:t>
            </a:r>
            <a:endParaRPr lang="en-US" dirty="0" smtClean="0">
              <a:latin typeface="Times New Roman" pitchFamily="18" charset="0"/>
              <a:cs typeface="Times New Roman" pitchFamily="18" charset="0"/>
            </a:endParaRPr>
          </a:p>
          <a:p>
            <a:r>
              <a:rPr lang="en-US" dirty="0">
                <a:latin typeface="Times New Roman" pitchFamily="18" charset="0"/>
                <a:cs typeface="Times New Roman" pitchFamily="18" charset="0"/>
              </a:rPr>
              <a:t>Various programs to help homeless adolescents from trauma are ongoing in various states such as Georgia</a:t>
            </a:r>
            <a:r>
              <a:rPr lang="en-US" dirty="0" smtClean="0">
                <a:latin typeface="Times New Roman" pitchFamily="18" charset="0"/>
                <a:cs typeface="Times New Roman" pitchFamily="18" charset="0"/>
              </a:rPr>
              <a:t>.</a:t>
            </a:r>
          </a:p>
          <a:p>
            <a:r>
              <a:rPr lang="en-US" dirty="0">
                <a:latin typeface="Times New Roman" pitchFamily="18" charset="0"/>
                <a:cs typeface="Times New Roman" pitchFamily="18" charset="0"/>
              </a:rPr>
              <a:t>There are free guidance and counseling programs in church and community centers</a:t>
            </a:r>
            <a:r>
              <a:rPr lang="en-US" dirty="0" smtClean="0">
                <a:latin typeface="Times New Roman" pitchFamily="18" charset="0"/>
                <a:cs typeface="Times New Roman" pitchFamily="18" charset="0"/>
              </a:rPr>
              <a:t>.</a:t>
            </a:r>
          </a:p>
          <a:p>
            <a:r>
              <a:rPr lang="en-US" dirty="0">
                <a:latin typeface="Times New Roman" pitchFamily="18" charset="0"/>
                <a:cs typeface="Times New Roman" pitchFamily="18" charset="0"/>
              </a:rPr>
              <a:t>Provision of homes for the homeless has been successful in some of the communities example Georgia Alliance To End Homelessness and Nicholas House </a:t>
            </a:r>
            <a:endParaRPr lang="en-US" dirty="0" smtClean="0"/>
          </a:p>
          <a:p>
            <a:endParaRPr lang="en-US" dirty="0"/>
          </a:p>
        </p:txBody>
      </p:sp>
    </p:spTree>
    <p:extLst>
      <p:ext uri="{BB962C8B-B14F-4D97-AF65-F5344CB8AC3E}">
        <p14:creationId xmlns:p14="http://schemas.microsoft.com/office/powerpoint/2010/main" val="40228680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8488C4"/>
            </a:gs>
            <a:gs pos="53000">
              <a:srgbClr val="D4DEFF"/>
            </a:gs>
            <a:gs pos="83000">
              <a:srgbClr val="D4DEFF"/>
            </a:gs>
            <a:gs pos="100000">
              <a:srgbClr val="96AB94"/>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itchFamily="18" charset="0"/>
                <a:cs typeface="Times New Roman" pitchFamily="18" charset="0"/>
              </a:rPr>
              <a:t>Literature </a:t>
            </a:r>
            <a:r>
              <a:rPr lang="en-US" b="1" dirty="0" smtClean="0">
                <a:latin typeface="Times New Roman" pitchFamily="18" charset="0"/>
                <a:cs typeface="Times New Roman" pitchFamily="18" charset="0"/>
              </a:rPr>
              <a:t>Review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Such homes </a:t>
            </a:r>
            <a:r>
              <a:rPr lang="en-US" dirty="0" smtClean="0">
                <a:latin typeface="Times New Roman" pitchFamily="18" charset="0"/>
                <a:cs typeface="Times New Roman" pitchFamily="18" charset="0"/>
              </a:rPr>
              <a:t>have helped </a:t>
            </a:r>
            <a:r>
              <a:rPr lang="en-US" dirty="0" smtClean="0">
                <a:latin typeface="Times New Roman" pitchFamily="18" charset="0"/>
                <a:cs typeface="Times New Roman" pitchFamily="18" charset="0"/>
              </a:rPr>
              <a:t>many homeless adolescents with physical and emotional support</a:t>
            </a:r>
          </a:p>
          <a:p>
            <a:r>
              <a:rPr lang="en-US" dirty="0" smtClean="0">
                <a:latin typeface="Times New Roman" pitchFamily="18" charset="0"/>
                <a:cs typeface="Times New Roman" pitchFamily="18" charset="0"/>
              </a:rPr>
              <a:t>They provide guidance and counseling services to the homeless youth which help them to deal with the trauma </a:t>
            </a:r>
          </a:p>
          <a:p>
            <a:r>
              <a:rPr lang="en-US" dirty="0" smtClean="0">
                <a:latin typeface="Times New Roman" pitchFamily="18" charset="0"/>
                <a:cs typeface="Times New Roman" pitchFamily="18" charset="0"/>
              </a:rPr>
              <a:t>They are also empowered to be skilled people who can look for money on their own</a:t>
            </a:r>
          </a:p>
          <a:p>
            <a:r>
              <a:rPr lang="en-US" dirty="0" smtClean="0">
                <a:latin typeface="Times New Roman" pitchFamily="18" charset="0"/>
                <a:cs typeface="Times New Roman" pitchFamily="18" charset="0"/>
              </a:rPr>
              <a:t>The rate of criminal activities by street teens in the areas where these programs are in Georgia are minimal and many come from there to be successful people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640287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itchFamily="18" charset="0"/>
                <a:cs typeface="Times New Roman" pitchFamily="18" charset="0"/>
              </a:rPr>
              <a:t>Study </a:t>
            </a:r>
            <a:r>
              <a:rPr lang="en-US" b="1" dirty="0" smtClean="0">
                <a:latin typeface="Times New Roman" pitchFamily="18" charset="0"/>
                <a:cs typeface="Times New Roman" pitchFamily="18" charset="0"/>
              </a:rPr>
              <a:t>Aims</a:t>
            </a:r>
            <a:r>
              <a:rPr lang="en-US" sz="3200" b="1" i="1" dirty="0" smtClean="0">
                <a:latin typeface="Times New Roman" pitchFamily="18" charset="0"/>
                <a:cs typeface="Times New Roman" pitchFamily="18" charset="0"/>
              </a:rPr>
              <a:t> </a:t>
            </a:r>
            <a:endParaRPr lang="en-US" sz="3200" b="1" i="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The study aims to reduce cases of trauma </a:t>
            </a:r>
            <a:r>
              <a:rPr lang="en-US" dirty="0" smtClean="0">
                <a:latin typeface="Times New Roman" pitchFamily="18" charset="0"/>
                <a:cs typeface="Times New Roman" pitchFamily="18" charset="0"/>
              </a:rPr>
              <a:t>among homeless </a:t>
            </a:r>
            <a:r>
              <a:rPr lang="en-US" dirty="0" smtClean="0">
                <a:latin typeface="Times New Roman" pitchFamily="18" charset="0"/>
                <a:cs typeface="Times New Roman" pitchFamily="18" charset="0"/>
              </a:rPr>
              <a:t>adolescents</a:t>
            </a:r>
          </a:p>
          <a:p>
            <a:r>
              <a:rPr lang="en-US" dirty="0" smtClean="0">
                <a:latin typeface="Times New Roman" pitchFamily="18" charset="0"/>
                <a:cs typeface="Times New Roman" pitchFamily="18" charset="0"/>
              </a:rPr>
              <a:t>It aims to provide a good environment for homeless adolescents </a:t>
            </a:r>
            <a:r>
              <a:rPr lang="en-US" dirty="0" smtClean="0">
                <a:latin typeface="Times New Roman" pitchFamily="18" charset="0"/>
                <a:cs typeface="Times New Roman" pitchFamily="18" charset="0"/>
              </a:rPr>
              <a:t>for the </a:t>
            </a:r>
            <a:r>
              <a:rPr lang="en-US" dirty="0" smtClean="0">
                <a:latin typeface="Times New Roman" pitchFamily="18" charset="0"/>
                <a:cs typeface="Times New Roman" pitchFamily="18" charset="0"/>
              </a:rPr>
              <a:t>development</a:t>
            </a:r>
            <a:endParaRPr lang="en-US" dirty="0">
              <a:latin typeface="Times New Roman" pitchFamily="18" charset="0"/>
              <a:cs typeface="Times New Roman" pitchFamily="18" charset="0"/>
            </a:endParaRPr>
          </a:p>
          <a:p>
            <a:r>
              <a:rPr lang="en-US" dirty="0" smtClean="0">
                <a:latin typeface="Times New Roman" pitchFamily="18" charset="0"/>
                <a:cs typeface="Times New Roman" pitchFamily="18" charset="0"/>
              </a:rPr>
              <a:t>The program aim at providing help for the traumatized homeless adolescents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8805351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i="1" dirty="0" smtClean="0">
                <a:latin typeface="Times New Roman" pitchFamily="18" charset="0"/>
                <a:cs typeface="Times New Roman" pitchFamily="18" charset="0"/>
              </a:rPr>
              <a:t>Study objectives </a:t>
            </a:r>
            <a:endParaRPr lang="en-US" sz="3600" b="1" i="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The objectives of the study </a:t>
            </a:r>
            <a:r>
              <a:rPr lang="en-US" dirty="0" smtClean="0">
                <a:latin typeface="Times New Roman" pitchFamily="18" charset="0"/>
                <a:cs typeface="Times New Roman" pitchFamily="18" charset="0"/>
              </a:rPr>
              <a:t>are </a:t>
            </a:r>
            <a:r>
              <a:rPr lang="en-US" dirty="0" smtClean="0">
                <a:latin typeface="Times New Roman" pitchFamily="18" charset="0"/>
                <a:cs typeface="Times New Roman" pitchFamily="18" charset="0"/>
              </a:rPr>
              <a:t>to identify the homeless adolescents in the communities and </a:t>
            </a:r>
            <a:r>
              <a:rPr lang="en-US" dirty="0" smtClean="0">
                <a:latin typeface="Times New Roman" pitchFamily="18" charset="0"/>
                <a:cs typeface="Times New Roman" pitchFamily="18" charset="0"/>
              </a:rPr>
              <a:t>the problems </a:t>
            </a:r>
            <a:r>
              <a:rPr lang="en-US" dirty="0" smtClean="0">
                <a:latin typeface="Times New Roman" pitchFamily="18" charset="0"/>
                <a:cs typeface="Times New Roman" pitchFamily="18" charset="0"/>
              </a:rPr>
              <a:t>they pass through</a:t>
            </a:r>
          </a:p>
          <a:p>
            <a:r>
              <a:rPr lang="en-US" dirty="0" smtClean="0">
                <a:latin typeface="Times New Roman" pitchFamily="18" charset="0"/>
                <a:cs typeface="Times New Roman" pitchFamily="18" charset="0"/>
              </a:rPr>
              <a:t>To </a:t>
            </a:r>
            <a:r>
              <a:rPr lang="en-US" dirty="0" smtClean="0">
                <a:latin typeface="Times New Roman" pitchFamily="18" charset="0"/>
                <a:cs typeface="Times New Roman" pitchFamily="18" charset="0"/>
              </a:rPr>
              <a:t>guide</a:t>
            </a:r>
            <a:r>
              <a:rPr lang="en-US"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the traumatized homeless adolescents that are traumatized</a:t>
            </a:r>
          </a:p>
          <a:p>
            <a:r>
              <a:rPr lang="en-US" dirty="0" smtClean="0">
                <a:latin typeface="Times New Roman" pitchFamily="18" charset="0"/>
                <a:cs typeface="Times New Roman" pitchFamily="18" charset="0"/>
              </a:rPr>
              <a:t>To provide ways the homeless adolescents can get out of the streets and become successful people </a:t>
            </a:r>
          </a:p>
        </p:txBody>
      </p:sp>
    </p:spTree>
    <p:extLst>
      <p:ext uri="{BB962C8B-B14F-4D97-AF65-F5344CB8AC3E}">
        <p14:creationId xmlns:p14="http://schemas.microsoft.com/office/powerpoint/2010/main" val="4903956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i="1" dirty="0" smtClean="0">
                <a:latin typeface="Times New Roman" pitchFamily="18" charset="0"/>
                <a:cs typeface="Times New Roman" pitchFamily="18" charset="0"/>
              </a:rPr>
              <a:t>Hypothesis</a:t>
            </a:r>
            <a:endParaRPr lang="en-US" sz="3600" b="1" i="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a:latin typeface="Times New Roman" pitchFamily="18" charset="0"/>
                <a:cs typeface="Times New Roman" pitchFamily="18" charset="0"/>
              </a:rPr>
              <a:t>If the homes, guidance and counseling, and empowerment programs are  provided to the homeless adolescents the rate of trauma in the homeless adolescents will reduce and those who are experiencing trauma will be helped also the number of homeless will reduce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9509567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D6B19C"/>
            </a:gs>
            <a:gs pos="30000">
              <a:srgbClr val="D49E6C"/>
            </a:gs>
            <a:gs pos="70000">
              <a:srgbClr val="A65528"/>
            </a:gs>
            <a:gs pos="100000">
              <a:srgbClr val="663012"/>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itchFamily="18" charset="0"/>
                <a:cs typeface="Times New Roman" pitchFamily="18" charset="0"/>
              </a:rPr>
              <a:t>Methods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The study will use the following methods to collect  data from the homeless adolescences</a:t>
            </a:r>
          </a:p>
          <a:p>
            <a:pPr>
              <a:buFont typeface="Wingdings" pitchFamily="2" charset="2"/>
              <a:buChar char="ü"/>
            </a:pPr>
            <a:r>
              <a:rPr lang="en-US" dirty="0" smtClean="0">
                <a:latin typeface="Times New Roman" pitchFamily="18" charset="0"/>
                <a:cs typeface="Times New Roman" pitchFamily="18" charset="0"/>
              </a:rPr>
              <a:t>Questionnaires</a:t>
            </a:r>
          </a:p>
          <a:p>
            <a:pPr>
              <a:buFont typeface="Wingdings" pitchFamily="2" charset="2"/>
              <a:buChar char="ü"/>
            </a:pPr>
            <a:r>
              <a:rPr lang="en-US" dirty="0" smtClean="0">
                <a:latin typeface="Times New Roman" pitchFamily="18" charset="0"/>
                <a:cs typeface="Times New Roman" pitchFamily="18" charset="0"/>
              </a:rPr>
              <a:t>Observation </a:t>
            </a:r>
          </a:p>
          <a:p>
            <a:pPr>
              <a:buFont typeface="Wingdings" pitchFamily="2" charset="2"/>
              <a:buChar char="ü"/>
            </a:pPr>
            <a:r>
              <a:rPr lang="en-US" dirty="0" smtClean="0">
                <a:latin typeface="Times New Roman" pitchFamily="18" charset="0"/>
                <a:cs typeface="Times New Roman" pitchFamily="18" charset="0"/>
              </a:rPr>
              <a:t>Interviewing </a:t>
            </a:r>
          </a:p>
          <a:p>
            <a:pPr marL="0" indent="0">
              <a:buNone/>
            </a:pPr>
            <a:endParaRPr lang="en-US" dirty="0" smtClean="0"/>
          </a:p>
          <a:p>
            <a:endParaRPr lang="en-US" dirty="0"/>
          </a:p>
        </p:txBody>
      </p:sp>
    </p:spTree>
    <p:extLst>
      <p:ext uri="{BB962C8B-B14F-4D97-AF65-F5344CB8AC3E}">
        <p14:creationId xmlns:p14="http://schemas.microsoft.com/office/powerpoint/2010/main" val="38671465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itchFamily="18" charset="0"/>
                <a:cs typeface="Times New Roman" pitchFamily="18" charset="0"/>
              </a:rPr>
              <a:t>Sample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marL="0" indent="0">
              <a:buNone/>
            </a:pPr>
            <a:r>
              <a:rPr lang="en-US" b="1" i="1" dirty="0" smtClean="0">
                <a:latin typeface="Times New Roman" pitchFamily="18" charset="0"/>
                <a:cs typeface="Times New Roman" pitchFamily="18" charset="0"/>
              </a:rPr>
              <a:t>Study population and eligibility</a:t>
            </a:r>
          </a:p>
          <a:p>
            <a:r>
              <a:rPr lang="en-US" dirty="0" smtClean="0">
                <a:latin typeface="Times New Roman" pitchFamily="18" charset="0"/>
                <a:cs typeface="Times New Roman" pitchFamily="18" charset="0"/>
              </a:rPr>
              <a:t>The study area will be in </a:t>
            </a:r>
            <a:r>
              <a:rPr lang="en-US" dirty="0" smtClean="0">
                <a:latin typeface="Times New Roman" pitchFamily="18" charset="0"/>
                <a:cs typeface="Times New Roman" pitchFamily="18" charset="0"/>
              </a:rPr>
              <a:t>the Atlanta </a:t>
            </a:r>
            <a:r>
              <a:rPr lang="en-US" dirty="0" smtClean="0">
                <a:latin typeface="Times New Roman" pitchFamily="18" charset="0"/>
                <a:cs typeface="Times New Roman" pitchFamily="18" charset="0"/>
              </a:rPr>
              <a:t>United States </a:t>
            </a:r>
          </a:p>
          <a:p>
            <a:r>
              <a:rPr lang="en-US" dirty="0" smtClean="0">
                <a:latin typeface="Times New Roman" pitchFamily="18" charset="0"/>
                <a:cs typeface="Times New Roman" pitchFamily="18" charset="0"/>
              </a:rPr>
              <a:t>The study pollution will be all people in Atlanta city which is  498, 044 according to population data released last year </a:t>
            </a:r>
          </a:p>
          <a:p>
            <a:r>
              <a:rPr lang="en-US" dirty="0" smtClean="0">
                <a:latin typeface="Times New Roman" pitchFamily="18" charset="0"/>
                <a:cs typeface="Times New Roman" pitchFamily="18" charset="0"/>
              </a:rPr>
              <a:t>The participants will be chosen across the city </a:t>
            </a:r>
          </a:p>
          <a:p>
            <a:r>
              <a:rPr lang="en-US" dirty="0" smtClean="0">
                <a:latin typeface="Times New Roman" pitchFamily="18" charset="0"/>
                <a:cs typeface="Times New Roman" pitchFamily="18" charset="0"/>
              </a:rPr>
              <a:t>The participants will be </a:t>
            </a:r>
            <a:r>
              <a:rPr lang="en-US" dirty="0" smtClean="0">
                <a:latin typeface="Times New Roman" pitchFamily="18" charset="0"/>
                <a:cs typeface="Times New Roman" pitchFamily="18" charset="0"/>
              </a:rPr>
              <a:t>10000, </a:t>
            </a:r>
            <a:r>
              <a:rPr lang="en-US" dirty="0" smtClean="0">
                <a:latin typeface="Times New Roman" pitchFamily="18" charset="0"/>
                <a:cs typeface="Times New Roman" pitchFamily="18" charset="0"/>
              </a:rPr>
              <a:t>both adolescents homeless and people with homes</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3510635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Sampling and Recruitment strategy</a:t>
            </a: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The participants will be chosen from the city of Atlanta</a:t>
            </a:r>
          </a:p>
          <a:p>
            <a:r>
              <a:rPr lang="en-US" dirty="0" smtClean="0">
                <a:latin typeface="Times New Roman" pitchFamily="18" charset="0"/>
                <a:cs typeface="Times New Roman" pitchFamily="18" charset="0"/>
              </a:rPr>
              <a:t>The participants will be required to have lived in Atlanta for at least one year</a:t>
            </a:r>
          </a:p>
          <a:p>
            <a:r>
              <a:rPr lang="en-US" dirty="0" smtClean="0">
                <a:latin typeface="Times New Roman" pitchFamily="18" charset="0"/>
                <a:cs typeface="Times New Roman" pitchFamily="18" charset="0"/>
              </a:rPr>
              <a:t>The will be chosen randomly along the streets and others will come from Nicholas House which </a:t>
            </a:r>
            <a:r>
              <a:rPr lang="en-US" dirty="0" smtClean="0">
                <a:latin typeface="Times New Roman" pitchFamily="18" charset="0"/>
                <a:cs typeface="Times New Roman" pitchFamily="18" charset="0"/>
              </a:rPr>
              <a:t>helps </a:t>
            </a:r>
            <a:r>
              <a:rPr lang="en-US" dirty="0" smtClean="0">
                <a:latin typeface="Times New Roman" pitchFamily="18" charset="0"/>
                <a:cs typeface="Times New Roman" pitchFamily="18" charset="0"/>
              </a:rPr>
              <a:t>homeless</a:t>
            </a:r>
          </a:p>
          <a:p>
            <a:r>
              <a:rPr lang="en-US" dirty="0" smtClean="0">
                <a:latin typeface="Times New Roman" pitchFamily="18" charset="0"/>
                <a:cs typeface="Times New Roman" pitchFamily="18" charset="0"/>
              </a:rPr>
              <a:t>The participants will be required to volunteer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8923704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latin typeface="Times New Roman" pitchFamily="18" charset="0"/>
                <a:cs typeface="Times New Roman" pitchFamily="18" charset="0"/>
              </a:rPr>
              <a:t>Sampling and Recruitment strategy</a:t>
            </a: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All the homeless people along the street  will be eligible to be participants</a:t>
            </a:r>
          </a:p>
          <a:p>
            <a:r>
              <a:rPr lang="en-US" dirty="0" smtClean="0">
                <a:latin typeface="Times New Roman" pitchFamily="18" charset="0"/>
                <a:cs typeface="Times New Roman" pitchFamily="18" charset="0"/>
              </a:rPr>
              <a:t>The homeless that were taken </a:t>
            </a:r>
            <a:r>
              <a:rPr lang="en-US" dirty="0" smtClean="0">
                <a:latin typeface="Times New Roman" pitchFamily="18" charset="0"/>
                <a:cs typeface="Times New Roman" pitchFamily="18" charset="0"/>
              </a:rPr>
              <a:t>into </a:t>
            </a:r>
            <a:r>
              <a:rPr lang="en-US" dirty="0" smtClean="0">
                <a:latin typeface="Times New Roman" pitchFamily="18" charset="0"/>
                <a:cs typeface="Times New Roman" pitchFamily="18" charset="0"/>
              </a:rPr>
              <a:t>the house to be helped </a:t>
            </a:r>
          </a:p>
          <a:p>
            <a:r>
              <a:rPr lang="en-US" dirty="0" smtClean="0">
                <a:latin typeface="Times New Roman" pitchFamily="18" charset="0"/>
                <a:cs typeface="Times New Roman" pitchFamily="18" charset="0"/>
              </a:rPr>
              <a:t>People along the street who may volunteer to be participants </a:t>
            </a:r>
          </a:p>
          <a:p>
            <a:r>
              <a:rPr lang="en-US" dirty="0" smtClean="0">
                <a:latin typeface="Times New Roman" pitchFamily="18" charset="0"/>
                <a:cs typeface="Times New Roman" pitchFamily="18" charset="0"/>
              </a:rPr>
              <a:t>They should be of 15 years and above </a:t>
            </a:r>
          </a:p>
          <a:p>
            <a:pPr marL="0" indent="0">
              <a:buNone/>
            </a:pPr>
            <a:endParaRPr lang="en-US" dirty="0"/>
          </a:p>
        </p:txBody>
      </p:sp>
    </p:spTree>
    <p:extLst>
      <p:ext uri="{BB962C8B-B14F-4D97-AF65-F5344CB8AC3E}">
        <p14:creationId xmlns:p14="http://schemas.microsoft.com/office/powerpoint/2010/main" val="21061507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itchFamily="18" charset="0"/>
                <a:cs typeface="Times New Roman" pitchFamily="18" charset="0"/>
              </a:rPr>
              <a:t>Measurement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dirty="0" smtClean="0">
                <a:latin typeface="Times New Roman" pitchFamily="18" charset="0"/>
                <a:cs typeface="Times New Roman" pitchFamily="18" charset="0"/>
              </a:rPr>
              <a:t>The study will count the number of facilities that help the homeless in the city</a:t>
            </a:r>
          </a:p>
          <a:p>
            <a:r>
              <a:rPr lang="en-US" dirty="0" smtClean="0">
                <a:latin typeface="Times New Roman" pitchFamily="18" charset="0"/>
                <a:cs typeface="Times New Roman" pitchFamily="18" charset="0"/>
              </a:rPr>
              <a:t>The number of homeless adolescents rescued from the streets</a:t>
            </a:r>
          </a:p>
          <a:p>
            <a:r>
              <a:rPr lang="en-US" dirty="0" smtClean="0">
                <a:latin typeface="Times New Roman" pitchFamily="18" charset="0"/>
                <a:cs typeface="Times New Roman" pitchFamily="18" charset="0"/>
              </a:rPr>
              <a:t>The number of cases of crime </a:t>
            </a:r>
            <a:r>
              <a:rPr lang="en-US" dirty="0" smtClean="0">
                <a:latin typeface="Times New Roman" pitchFamily="18" charset="0"/>
                <a:cs typeface="Times New Roman" pitchFamily="18" charset="0"/>
              </a:rPr>
              <a:t>reported having </a:t>
            </a:r>
            <a:r>
              <a:rPr lang="en-US" dirty="0" smtClean="0">
                <a:latin typeface="Times New Roman" pitchFamily="18" charset="0"/>
                <a:cs typeface="Times New Roman" pitchFamily="18" charset="0"/>
              </a:rPr>
              <a:t>resulted from the homeless adolescents</a:t>
            </a:r>
          </a:p>
          <a:p>
            <a:r>
              <a:rPr lang="en-US" dirty="0" smtClean="0">
                <a:latin typeface="Times New Roman" pitchFamily="18" charset="0"/>
                <a:cs typeface="Times New Roman" pitchFamily="18" charset="0"/>
              </a:rPr>
              <a:t>The number of homeless </a:t>
            </a:r>
            <a:r>
              <a:rPr lang="en-US" dirty="0" smtClean="0">
                <a:latin typeface="Times New Roman" pitchFamily="18" charset="0"/>
                <a:cs typeface="Times New Roman" pitchFamily="18" charset="0"/>
              </a:rPr>
              <a:t>youth has past </a:t>
            </a:r>
            <a:r>
              <a:rPr lang="en-US" dirty="0" smtClean="0">
                <a:latin typeface="Times New Roman" pitchFamily="18" charset="0"/>
                <a:cs typeface="Times New Roman" pitchFamily="18" charset="0"/>
              </a:rPr>
              <a:t>trauma events on the streets</a:t>
            </a:r>
          </a:p>
          <a:p>
            <a:r>
              <a:rPr lang="en-US" dirty="0" smtClean="0">
                <a:latin typeface="Times New Roman" pitchFamily="18" charset="0"/>
                <a:cs typeface="Times New Roman" pitchFamily="18" charset="0"/>
              </a:rPr>
              <a:t>The number of homeless adolescents that were helped from trauma in the homes provided for homeless</a:t>
            </a:r>
          </a:p>
        </p:txBody>
      </p:sp>
    </p:spTree>
    <p:extLst>
      <p:ext uri="{BB962C8B-B14F-4D97-AF65-F5344CB8AC3E}">
        <p14:creationId xmlns:p14="http://schemas.microsoft.com/office/powerpoint/2010/main" val="24321318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smtClean="0">
                <a:solidFill>
                  <a:srgbClr val="1D1D1D"/>
                </a:solidFill>
                <a:latin typeface="Times New Roman" pitchFamily="18" charset="0"/>
                <a:cs typeface="Times New Roman" pitchFamily="18" charset="0"/>
              </a:rPr>
              <a:t>Measurement </a:t>
            </a:r>
            <a:endParaRPr lang="en-US" b="1" i="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The number of participants willing to support the program to help the homeless adolescents</a:t>
            </a:r>
          </a:p>
          <a:p>
            <a:r>
              <a:rPr lang="en-US" dirty="0" smtClean="0">
                <a:latin typeface="Times New Roman" pitchFamily="18" charset="0"/>
                <a:cs typeface="Times New Roman" pitchFamily="18" charset="0"/>
              </a:rPr>
              <a:t>The number of adults who had trauma and they were homeless but  they were helped from the programs</a:t>
            </a:r>
            <a:endParaRPr lang="en-US" dirty="0">
              <a:latin typeface="Times New Roman" pitchFamily="18" charset="0"/>
              <a:cs typeface="Times New Roman" pitchFamily="18" charset="0"/>
            </a:endParaRPr>
          </a:p>
          <a:p>
            <a:r>
              <a:rPr lang="en-US" dirty="0" smtClean="0">
                <a:latin typeface="Times New Roman" pitchFamily="18" charset="0"/>
                <a:cs typeface="Times New Roman" pitchFamily="18" charset="0"/>
              </a:rPr>
              <a:t>The number of participants who are happy with the program or those who are not happy with them </a:t>
            </a:r>
          </a:p>
          <a:p>
            <a:endParaRPr lang="en-US" dirty="0"/>
          </a:p>
        </p:txBody>
      </p:sp>
    </p:spTree>
    <p:extLst>
      <p:ext uri="{BB962C8B-B14F-4D97-AF65-F5344CB8AC3E}">
        <p14:creationId xmlns:p14="http://schemas.microsoft.com/office/powerpoint/2010/main" val="40234876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33483" y="801854"/>
            <a:ext cx="10515600" cy="1325563"/>
          </a:xfrm>
        </p:spPr>
        <p:txBody>
          <a:bodyPr/>
          <a:lstStyle/>
          <a:p>
            <a:r>
              <a:rPr lang="en-US" b="1" i="1" dirty="0" smtClean="0">
                <a:latin typeface="Times New Roman" pitchFamily="18" charset="0"/>
                <a:cs typeface="Times New Roman" pitchFamily="18" charset="0"/>
              </a:rPr>
              <a:t>Measure of study outcome </a:t>
            </a:r>
            <a:endParaRPr lang="en-US" b="1" i="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In t</a:t>
            </a:r>
            <a:r>
              <a:rPr lang="en-US" dirty="0" smtClean="0">
                <a:latin typeface="Times New Roman" pitchFamily="18" charset="0"/>
                <a:cs typeface="Times New Roman" pitchFamily="18" charset="0"/>
              </a:rPr>
              <a:t>he </a:t>
            </a:r>
            <a:r>
              <a:rPr lang="en-US" dirty="0" smtClean="0">
                <a:latin typeface="Times New Roman" pitchFamily="18" charset="0"/>
                <a:cs typeface="Times New Roman" pitchFamily="18" charset="0"/>
              </a:rPr>
              <a:t>places in town where </a:t>
            </a:r>
            <a:r>
              <a:rPr lang="en-US" dirty="0" smtClean="0">
                <a:latin typeface="Times New Roman" pitchFamily="18" charset="0"/>
                <a:cs typeface="Times New Roman" pitchFamily="18" charset="0"/>
              </a:rPr>
              <a:t>these </a:t>
            </a:r>
            <a:r>
              <a:rPr lang="en-US" dirty="0" smtClean="0">
                <a:latin typeface="Times New Roman" pitchFamily="18" charset="0"/>
                <a:cs typeface="Times New Roman" pitchFamily="18" charset="0"/>
              </a:rPr>
              <a:t>programs are located there will be </a:t>
            </a:r>
            <a:r>
              <a:rPr lang="en-US" dirty="0" smtClean="0">
                <a:latin typeface="Times New Roman" pitchFamily="18" charset="0"/>
                <a:cs typeface="Times New Roman" pitchFamily="18" charset="0"/>
              </a:rPr>
              <a:t>fewer</a:t>
            </a:r>
            <a:r>
              <a:rPr lang="en-US"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cases for the homeless adolescents</a:t>
            </a:r>
          </a:p>
          <a:p>
            <a:r>
              <a:rPr lang="en-US" dirty="0" smtClean="0">
                <a:latin typeface="Times New Roman" pitchFamily="18" charset="0"/>
                <a:cs typeface="Times New Roman" pitchFamily="18" charset="0"/>
              </a:rPr>
              <a:t>A large number of homeless adolescents with trauma will be helped in the study programs</a:t>
            </a:r>
          </a:p>
          <a:p>
            <a:r>
              <a:rPr lang="en-US" dirty="0" smtClean="0">
                <a:latin typeface="Times New Roman" pitchFamily="18" charset="0"/>
                <a:cs typeface="Times New Roman" pitchFamily="18" charset="0"/>
              </a:rPr>
              <a:t>The programs are likely to be supported </a:t>
            </a:r>
            <a:r>
              <a:rPr lang="en-US" dirty="0" smtClean="0">
                <a:latin typeface="Times New Roman" pitchFamily="18" charset="0"/>
                <a:cs typeface="Times New Roman" pitchFamily="18" charset="0"/>
              </a:rPr>
              <a:t>by</a:t>
            </a:r>
            <a:r>
              <a:rPr lang="en-US"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the communities and other donors</a:t>
            </a:r>
          </a:p>
          <a:p>
            <a:r>
              <a:rPr lang="en-US" dirty="0" smtClean="0">
                <a:latin typeface="Times New Roman" pitchFamily="18" charset="0"/>
                <a:cs typeface="Times New Roman" pitchFamily="18" charset="0"/>
              </a:rPr>
              <a:t>In t</a:t>
            </a:r>
            <a:r>
              <a:rPr lang="en-US" dirty="0" smtClean="0">
                <a:latin typeface="Times New Roman" pitchFamily="18" charset="0"/>
                <a:cs typeface="Times New Roman" pitchFamily="18" charset="0"/>
              </a:rPr>
              <a:t>he </a:t>
            </a:r>
            <a:r>
              <a:rPr lang="en-US" dirty="0" smtClean="0">
                <a:latin typeface="Times New Roman" pitchFamily="18" charset="0"/>
                <a:cs typeface="Times New Roman" pitchFamily="18" charset="0"/>
              </a:rPr>
              <a:t>places in the  city where there are no such programs, homeless adolescent are likely to engage in drug and criminal activities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9234090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solidFill>
                  <a:prstClr val="black"/>
                </a:solidFill>
                <a:latin typeface="Times New Roman" pitchFamily="18" charset="0"/>
                <a:cs typeface="Times New Roman" pitchFamily="18" charset="0"/>
              </a:rPr>
              <a:t>Measure of study outcome </a:t>
            </a:r>
            <a:endParaRPr lang="en-US" b="1" i="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The homeless adolescent can reduce exposure to traumatizing events at the homes provided</a:t>
            </a:r>
          </a:p>
          <a:p>
            <a:r>
              <a:rPr lang="en-US" dirty="0" smtClean="0">
                <a:latin typeface="Times New Roman" pitchFamily="18" charset="0"/>
                <a:cs typeface="Times New Roman" pitchFamily="18" charset="0"/>
              </a:rPr>
              <a:t>The homes provide a family most of the homeless adolescents do not have</a:t>
            </a:r>
          </a:p>
          <a:p>
            <a:r>
              <a:rPr lang="en-US" dirty="0" smtClean="0">
                <a:latin typeface="Times New Roman" pitchFamily="18" charset="0"/>
                <a:cs typeface="Times New Roman" pitchFamily="18" charset="0"/>
              </a:rPr>
              <a:t>The programs will help the homeless adolescent to have more skills in life that can be used to earn a living </a:t>
            </a:r>
          </a:p>
          <a:p>
            <a:r>
              <a:rPr lang="en-US" dirty="0" smtClean="0">
                <a:latin typeface="Times New Roman" pitchFamily="18" charset="0"/>
                <a:cs typeface="Times New Roman" pitchFamily="18" charset="0"/>
              </a:rPr>
              <a:t>The homeless adolescents can be helped from trauma in the programs provided such as guiding and counseling </a:t>
            </a:r>
          </a:p>
          <a:p>
            <a:endParaRPr lang="en-US" dirty="0" smtClean="0"/>
          </a:p>
        </p:txBody>
      </p:sp>
    </p:spTree>
    <p:extLst>
      <p:ext uri="{BB962C8B-B14F-4D97-AF65-F5344CB8AC3E}">
        <p14:creationId xmlns:p14="http://schemas.microsoft.com/office/powerpoint/2010/main" val="11791385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smtClean="0">
                <a:latin typeface="Times New Roman" pitchFamily="18" charset="0"/>
                <a:cs typeface="Times New Roman" pitchFamily="18" charset="0"/>
              </a:rPr>
              <a:t>How the intervention will be</a:t>
            </a:r>
            <a:r>
              <a:rPr lang="en-US" b="1" i="1" dirty="0">
                <a:latin typeface="Times New Roman" pitchFamily="18" charset="0"/>
                <a:cs typeface="Times New Roman" pitchFamily="18" charset="0"/>
              </a:rPr>
              <a:t> assessed</a:t>
            </a: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The data provided from the questionnaires will be evaluated to make sure it addresses the statement of the problem</a:t>
            </a:r>
            <a:endParaRPr lang="en-US" dirty="0">
              <a:latin typeface="Times New Roman" pitchFamily="18" charset="0"/>
              <a:cs typeface="Times New Roman" pitchFamily="18" charset="0"/>
            </a:endParaRPr>
          </a:p>
          <a:p>
            <a:r>
              <a:rPr lang="en-US" dirty="0" smtClean="0">
                <a:latin typeface="Times New Roman" pitchFamily="18" charset="0"/>
                <a:cs typeface="Times New Roman" pitchFamily="18" charset="0"/>
              </a:rPr>
              <a:t>The </a:t>
            </a:r>
            <a:r>
              <a:rPr lang="en-US" dirty="0" smtClean="0">
                <a:latin typeface="Times New Roman" pitchFamily="18" charset="0"/>
                <a:cs typeface="Times New Roman" pitchFamily="18" charset="0"/>
              </a:rPr>
              <a:t>second-hand </a:t>
            </a:r>
            <a:r>
              <a:rPr lang="en-US" dirty="0" smtClean="0">
                <a:latin typeface="Times New Roman" pitchFamily="18" charset="0"/>
                <a:cs typeface="Times New Roman" pitchFamily="18" charset="0"/>
              </a:rPr>
              <a:t>data will be used to assess the intervention such as police crime records to find the validity of the data</a:t>
            </a:r>
          </a:p>
          <a:p>
            <a:r>
              <a:rPr lang="en-US" dirty="0" smtClean="0">
                <a:latin typeface="Times New Roman" pitchFamily="18" charset="0"/>
                <a:cs typeface="Times New Roman" pitchFamily="18" charset="0"/>
              </a:rPr>
              <a:t>Observation of the program areas for intervention for homeless  adolescents and streets with no such interventions   </a:t>
            </a:r>
          </a:p>
          <a:p>
            <a:endParaRPr lang="en-US" dirty="0"/>
          </a:p>
        </p:txBody>
      </p:sp>
    </p:spTree>
    <p:extLst>
      <p:ext uri="{BB962C8B-B14F-4D97-AF65-F5344CB8AC3E}">
        <p14:creationId xmlns:p14="http://schemas.microsoft.com/office/powerpoint/2010/main" val="39079788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522</TotalTime>
  <Words>1177</Words>
  <Application>Microsoft Office PowerPoint</Application>
  <PresentationFormat>Custom</PresentationFormat>
  <Paragraphs>322</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Trauma in Adolescents Facing Homelessness Introduction  </vt:lpstr>
      <vt:lpstr>Description of the interventions</vt:lpstr>
      <vt:lpstr>Logic Mode Input </vt:lpstr>
      <vt:lpstr>Out put </vt:lpstr>
      <vt:lpstr>Outcomes </vt:lpstr>
      <vt:lpstr>Literature Review </vt:lpstr>
      <vt:lpstr>Literature Review </vt:lpstr>
      <vt:lpstr>Study Aims </vt:lpstr>
      <vt:lpstr>Study objectives </vt:lpstr>
      <vt:lpstr>Hypothesis</vt:lpstr>
      <vt:lpstr>Methods </vt:lpstr>
      <vt:lpstr>Sample </vt:lpstr>
      <vt:lpstr>Sampling and Recruitment strategy</vt:lpstr>
      <vt:lpstr>Sampling and Recruitment strategy</vt:lpstr>
      <vt:lpstr>Measurement </vt:lpstr>
      <vt:lpstr>Measurement </vt:lpstr>
      <vt:lpstr>Measure of study outcome </vt:lpstr>
      <vt:lpstr>Measure of study outcome </vt:lpstr>
      <vt:lpstr>How the intervention will be assessed</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Trauma in Adolescents facing homelessness</dc:title>
  <dc:creator>user</dc:creator>
  <cp:lastModifiedBy>Windows User</cp:lastModifiedBy>
  <cp:revision>54</cp:revision>
  <dcterms:created xsi:type="dcterms:W3CDTF">2020-10-14T14:53:28Z</dcterms:created>
  <dcterms:modified xsi:type="dcterms:W3CDTF">2020-10-15T00:09:08Z</dcterms:modified>
</cp:coreProperties>
</file>